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32" y="-16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Key Insights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Details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Next Steps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dirty="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dirty="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dirty="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dirty="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5" name="Google Shape;75;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6" name="Google Shape;76;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7" name="Google Shape;77;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78" name="Google Shape;78;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79" name="Google Shape;79;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0" name="Google Shape;80;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1" name="Google Shape;101;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dirty="0">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dirty="0">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dirty="0">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dirty="0">
              <a:latin typeface="Google Sans"/>
              <a:ea typeface="Google Sans"/>
              <a:cs typeface="Google Sans"/>
              <a:sym typeface="Google Sans"/>
            </a:endParaRPr>
          </a:p>
        </p:txBody>
      </p:sp>
      <p:sp>
        <p:nvSpPr>
          <p:cNvPr id="105" name="Google Shape;105;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7" name="Google Shape;107;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15" name="Google Shape;115;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116" name="Google Shape;116;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dirty="0">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dirty="0">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dirty="0">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dirty="0">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dirty="0">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37" name="Google Shape;137;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dirty="0">
                <a:solidFill>
                  <a:srgbClr val="FFFFFF"/>
                </a:solidFill>
                <a:latin typeface="Arial" panose="020B0604020202020204" pitchFamily="34" charset="0"/>
                <a:ea typeface="Roboto"/>
                <a:cs typeface="Arial" panose="020B0604020202020204" pitchFamily="34" charset="0"/>
                <a:sym typeface="Roboto"/>
              </a:rPr>
              <a:t>Source: Lorem ipsum dolor sit amet, consectetur adipiscing elit. Duis non erat sem</a:t>
            </a:r>
            <a:endParaRPr sz="600" dirty="0">
              <a:solidFill>
                <a:srgbClr val="FFFFFF"/>
              </a:solidFill>
              <a:latin typeface="Arial" panose="020B0604020202020204" pitchFamily="34" charset="0"/>
              <a:ea typeface="Roboto"/>
              <a:cs typeface="Arial" panose="020B0604020202020204" pitchFamily="34" charset="0"/>
              <a:sym typeface="Roboto"/>
            </a:endParaRPr>
          </a:p>
        </p:txBody>
      </p:sp>
      <p:sp>
        <p:nvSpPr>
          <p:cNvPr id="140" name="Google Shape;140;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dirty="0">
                <a:solidFill>
                  <a:srgbClr val="D9D9D9"/>
                </a:solidFill>
                <a:latin typeface="Arial" panose="020B0604020202020204" pitchFamily="34" charset="0"/>
                <a:ea typeface="Roboto"/>
                <a:cs typeface="Arial" panose="020B0604020202020204" pitchFamily="34" charset="0"/>
                <a:sym typeface="Roboto"/>
              </a:rPr>
              <a:t>Proprietary + Confidential</a:t>
            </a:r>
            <a:endParaRPr sz="600" dirty="0">
              <a:solidFill>
                <a:srgbClr val="D9D9D9"/>
              </a:solidFill>
              <a:latin typeface="Arial" panose="020B0604020202020204" pitchFamily="34" charset="0"/>
              <a:ea typeface="Roboto"/>
              <a:cs typeface="Arial" panose="020B0604020202020204" pitchFamily="34" charset="0"/>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0" y="86575"/>
            <a:ext cx="77724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lnSpc>
                <a:spcPct val="95000"/>
              </a:lnSpc>
              <a:spcBef>
                <a:spcPts val="0"/>
              </a:spcBef>
              <a:spcAft>
                <a:spcPts val="0"/>
              </a:spcAft>
              <a:buNone/>
            </a:pPr>
            <a:r>
              <a:rPr lang="en" sz="1600" b="1" dirty="0">
                <a:solidFill>
                  <a:srgbClr val="000000"/>
                </a:solidFill>
                <a:latin typeface="Arial" panose="020B0604020202020204" pitchFamily="34" charset="0"/>
                <a:ea typeface="Google Sans SemiBold"/>
                <a:cs typeface="Arial" panose="020B0604020202020204" pitchFamily="34" charset="0"/>
                <a:sym typeface="Google Sans SemiBold"/>
              </a:rPr>
              <a:t>Loan Default Prediction Project | Final Insights for the Stakeholders</a:t>
            </a:r>
            <a:endParaRPr lang="en" sz="1600" b="1" dirty="0">
              <a:latin typeface="Arial" panose="020B0604020202020204" pitchFamily="34" charset="0"/>
              <a:ea typeface="Google Sans SemiBold"/>
              <a:cs typeface="Arial" panose="020B0604020202020204" pitchFamily="34" charset="0"/>
              <a:sym typeface="Google Sans SemiBold"/>
            </a:endParaRPr>
          </a:p>
          <a:p>
            <a:pPr marL="0" lvl="0" indent="0" algn="ctr" rtl="0">
              <a:lnSpc>
                <a:spcPct val="95000"/>
              </a:lnSpc>
              <a:spcBef>
                <a:spcPts val="0"/>
              </a:spcBef>
              <a:spcAft>
                <a:spcPts val="0"/>
              </a:spcAft>
              <a:buNone/>
            </a:pPr>
            <a:r>
              <a:rPr lang="en" sz="1600" b="1" dirty="0">
                <a:solidFill>
                  <a:srgbClr val="000000"/>
                </a:solidFill>
                <a:latin typeface="Arial" panose="020B0604020202020204" pitchFamily="34" charset="0"/>
                <a:ea typeface="Google Sans SemiBold"/>
                <a:cs typeface="Arial" panose="020B0604020202020204" pitchFamily="34" charset="0"/>
                <a:sym typeface="Google Sans SemiBold"/>
              </a:rPr>
              <a:t>(Milestone 6) </a:t>
            </a:r>
            <a:endParaRPr sz="21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150" name="Google Shape;150;p8"/>
          <p:cNvSpPr txBox="1"/>
          <p:nvPr/>
        </p:nvSpPr>
        <p:spPr>
          <a:xfrm>
            <a:off x="-1" y="576950"/>
            <a:ext cx="7772399" cy="830966"/>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buNone/>
            </a:pPr>
            <a:r>
              <a:rPr lang="en" dirty="0">
                <a:solidFill>
                  <a:srgbClr val="000000"/>
                </a:solidFill>
                <a:latin typeface="Arial" panose="020B0604020202020204" pitchFamily="34" charset="0"/>
                <a:ea typeface="Roboto"/>
                <a:cs typeface="Arial" panose="020B0604020202020204" pitchFamily="34" charset="0"/>
                <a:sym typeface="Roboto"/>
              </a:rPr>
              <a:t>Executive Summary Report</a:t>
            </a:r>
          </a:p>
          <a:p>
            <a:pPr marL="0" lvl="0" indent="0" algn="ctr" rtl="0">
              <a:lnSpc>
                <a:spcPct val="150000"/>
              </a:lnSpc>
              <a:spcBef>
                <a:spcPts val="0"/>
              </a:spcBef>
              <a:buNone/>
            </a:pPr>
            <a:r>
              <a:rPr lang="en" dirty="0">
                <a:solidFill>
                  <a:srgbClr val="000000"/>
                </a:solidFill>
                <a:latin typeface="Arial" panose="020B0604020202020204" pitchFamily="34" charset="0"/>
                <a:ea typeface="Roboto"/>
                <a:cs typeface="Arial" panose="020B0604020202020204" pitchFamily="34" charset="0"/>
                <a:sym typeface="Roboto"/>
              </a:rPr>
              <a:t>Prepared by: PhD Aleksandar Osmanli</a:t>
            </a:r>
            <a:endParaRPr dirty="0">
              <a:solidFill>
                <a:srgbClr val="000000"/>
              </a:solidFill>
              <a:latin typeface="Arial" panose="020B0604020202020204" pitchFamily="34" charset="0"/>
              <a:ea typeface="Roboto"/>
              <a:cs typeface="Arial" panose="020B0604020202020204" pitchFamily="34" charset="0"/>
              <a:sym typeface="Roboto"/>
            </a:endParaRPr>
          </a:p>
        </p:txBody>
      </p:sp>
      <p:sp>
        <p:nvSpPr>
          <p:cNvPr id="152" name="Google Shape;152;p8"/>
          <p:cNvSpPr txBox="1"/>
          <p:nvPr/>
        </p:nvSpPr>
        <p:spPr>
          <a:xfrm>
            <a:off x="500400" y="1863125"/>
            <a:ext cx="25974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chemeClr val="dk1"/>
                </a:solidFill>
                <a:latin typeface="Arial" panose="020B0604020202020204" pitchFamily="34" charset="0"/>
                <a:ea typeface="Roboto"/>
                <a:cs typeface="Arial" panose="020B0604020202020204" pitchFamily="34" charset="0"/>
                <a:sym typeface="Roboto"/>
              </a:rPr>
              <a:t>I’m currently developing a data analytics project aimed at decreasing overall loan default among borrowers by predicting which client attributes most contribute their loan default. For the purposes of this project, loan default means borrowers failed to pay their loans to the financial institution</a:t>
            </a:r>
            <a:r>
              <a:rPr lang="en" sz="1100" dirty="0">
                <a:solidFill>
                  <a:srgbClr val="000000"/>
                </a:solidFill>
                <a:latin typeface="Arial" panose="020B0604020202020204" pitchFamily="34" charset="0"/>
                <a:ea typeface="Roboto"/>
                <a:cs typeface="Arial" panose="020B0604020202020204" pitchFamily="34" charset="0"/>
                <a:sym typeface="Roboto"/>
              </a:rPr>
              <a:t>. </a:t>
            </a:r>
            <a:r>
              <a:rPr lang="en" sz="1100" dirty="0">
                <a:latin typeface="Arial" panose="020B0604020202020204" pitchFamily="34" charset="0"/>
                <a:ea typeface="Roboto"/>
                <a:cs typeface="Arial" panose="020B0604020202020204" pitchFamily="34" charset="0"/>
                <a:sym typeface="Roboto"/>
              </a:rPr>
              <a:t>The ultimate goal for this project is to develop a machine learning (ML) model that predicts loan default. </a:t>
            </a:r>
            <a:r>
              <a:rPr lang="en" sz="1100" b="1" dirty="0">
                <a:solidFill>
                  <a:srgbClr val="000000"/>
                </a:solidFill>
                <a:latin typeface="Arial" panose="020B0604020202020204" pitchFamily="34" charset="0"/>
                <a:ea typeface="Roboto"/>
                <a:cs typeface="Arial" panose="020B0604020202020204" pitchFamily="34" charset="0"/>
                <a:sym typeface="Roboto"/>
              </a:rPr>
              <a:t>This report offers details and key insights from all the project milestones and the future actions.</a:t>
            </a:r>
            <a:endParaRPr sz="1100" dirty="0">
              <a:solidFill>
                <a:srgbClr val="000000"/>
              </a:solidFill>
              <a:latin typeface="Arial" panose="020B0604020202020204" pitchFamily="34" charset="0"/>
              <a:ea typeface="Roboto"/>
              <a:cs typeface="Arial" panose="020B0604020202020204" pitchFamily="34" charset="0"/>
              <a:sym typeface="Roboto"/>
            </a:endParaRPr>
          </a:p>
        </p:txBody>
      </p:sp>
      <p:sp>
        <p:nvSpPr>
          <p:cNvPr id="153" name="Google Shape;153;p8"/>
          <p:cNvSpPr txBox="1"/>
          <p:nvPr/>
        </p:nvSpPr>
        <p:spPr>
          <a:xfrm>
            <a:off x="3396650" y="1954175"/>
            <a:ext cx="3972000" cy="2723792"/>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Older married clients with higher incomes, more months full-time employed and higher credit score should be segmented as </a:t>
            </a:r>
            <a:r>
              <a:rPr lang="en"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low-risk loan clients </a:t>
            </a: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and offer them best rates.</a:t>
            </a:r>
          </a:p>
          <a:p>
            <a:pPr marL="0" lvl="0" indent="-184150" algn="l" rtl="0">
              <a:spcBef>
                <a:spcPts val="0"/>
              </a:spcBef>
              <a:spcAft>
                <a:spcPts val="0"/>
              </a:spcAft>
              <a:buClr>
                <a:schemeClr val="dk1"/>
              </a:buClr>
              <a:buSzPts val="1100"/>
              <a:buFont typeface="Roboto"/>
              <a:buChar char="●"/>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On contrary, unemployed clients with loans with higher interest rates and more credit lines should be segmented as </a:t>
            </a:r>
            <a:r>
              <a:rPr lang="en"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high-risk loan clients</a:t>
            </a: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t>
            </a:r>
          </a:p>
          <a:p>
            <a:pPr marL="0" lvl="0" indent="-184150" algn="l" rtl="0">
              <a:spcBef>
                <a:spcPts val="0"/>
              </a:spcBef>
              <a:spcAft>
                <a:spcPts val="0"/>
              </a:spcAft>
              <a:buClr>
                <a:schemeClr val="dk1"/>
              </a:buClr>
              <a:buSzPts val="1100"/>
              <a:buFont typeface="Roboto"/>
              <a:buChar char="●"/>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Additionaly, in order to better predict the loan default, the following top 5 interactive features were identified with highest importance:</a:t>
            </a:r>
          </a:p>
          <a:p>
            <a:pPr marL="228600" lvl="1" indent="-228600">
              <a:buClr>
                <a:schemeClr val="dk1"/>
              </a:buClr>
              <a:buSzPts val="1100"/>
              <a:buAutoNum type="arabicPeriod"/>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LoanAmount / Income,</a:t>
            </a:r>
          </a:p>
          <a:p>
            <a:pPr marL="228600" lvl="1" indent="-228600">
              <a:buClr>
                <a:schemeClr val="dk1"/>
              </a:buClr>
              <a:buSzPts val="1100"/>
              <a:buAutoNum type="arabicPeriod"/>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Age / InterestRate,</a:t>
            </a:r>
          </a:p>
          <a:p>
            <a:pPr marL="228600" lvl="1" indent="-228600">
              <a:buClr>
                <a:schemeClr val="dk1"/>
              </a:buClr>
              <a:buSzPts val="1100"/>
              <a:buAutoNum type="arabicPeriod"/>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InterestRate / </a:t>
            </a:r>
            <a:r>
              <a:rPr lang="mk-MK"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А</a:t>
            </a:r>
            <a:r>
              <a:rPr lang="en-GB"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g</a:t>
            </a:r>
            <a:r>
              <a:rPr lang="mk-MK"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е</a:t>
            </a:r>
            <a:r>
              <a:rPr lang="en-GB"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t>
            </a:r>
            <a:endParaRPr lang="mk-MK" sz="1100" dirty="0">
              <a:solidFill>
                <a:schemeClr val="dk1"/>
              </a:solidFill>
              <a:highlight>
                <a:srgbClr val="FFFFFF"/>
              </a:highlight>
              <a:latin typeface="Arial" panose="020B0604020202020204" pitchFamily="34" charset="0"/>
              <a:ea typeface="Roboto"/>
              <a:cs typeface="Arial" panose="020B0604020202020204" pitchFamily="34" charset="0"/>
              <a:sym typeface="Roboto"/>
            </a:endParaRPr>
          </a:p>
          <a:p>
            <a:pPr marL="228600" lvl="1" indent="-228600">
              <a:buClr>
                <a:schemeClr val="dk1"/>
              </a:buClr>
              <a:buSzPts val="1100"/>
              <a:buAutoNum type="arabicPeriod"/>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Age*MonthsEmployed</a:t>
            </a:r>
          </a:p>
          <a:p>
            <a:pPr marL="228600" lvl="1" indent="-228600">
              <a:buClr>
                <a:schemeClr val="dk1"/>
              </a:buClr>
              <a:buSzPts val="1100"/>
              <a:buAutoNum type="arabicPeriod"/>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Income*MonthsEmployed </a:t>
            </a:r>
            <a:endParaRPr sz="1100" dirty="0">
              <a:solidFill>
                <a:schemeClr val="dk1"/>
              </a:solidFill>
              <a:highlight>
                <a:srgbClr val="FFFFFF"/>
              </a:highlight>
              <a:latin typeface="Arial" panose="020B0604020202020204" pitchFamily="34" charset="0"/>
              <a:ea typeface="Roboto"/>
              <a:cs typeface="Arial" panose="020B0604020202020204" pitchFamily="34" charset="0"/>
              <a:sym typeface="Roboto"/>
            </a:endParaRPr>
          </a:p>
        </p:txBody>
      </p:sp>
      <p:sp>
        <p:nvSpPr>
          <p:cNvPr id="156" name="Google Shape;156;p8"/>
          <p:cNvSpPr txBox="1"/>
          <p:nvPr/>
        </p:nvSpPr>
        <p:spPr>
          <a:xfrm>
            <a:off x="177974" y="5215775"/>
            <a:ext cx="2870025" cy="2215961"/>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dirty="0">
                <a:latin typeface="Arial" panose="020B0604020202020204" pitchFamily="34" charset="0"/>
                <a:ea typeface="Roboto"/>
                <a:cs typeface="Arial" panose="020B0604020202020204" pitchFamily="34" charset="0"/>
                <a:sym typeface="Roboto"/>
              </a:rPr>
              <a:t>The best developed ML model showed excellent result in the loan default prediction.</a:t>
            </a:r>
          </a:p>
          <a:p>
            <a:pPr marL="285750" lvl="0" indent="-184150" algn="l" rtl="0">
              <a:spcBef>
                <a:spcPts val="0"/>
              </a:spcBef>
              <a:spcAft>
                <a:spcPts val="0"/>
              </a:spcAft>
              <a:buClr>
                <a:srgbClr val="000000"/>
              </a:buClr>
              <a:buSzPts val="1100"/>
              <a:buFont typeface="Roboto"/>
              <a:buChar char="➔"/>
            </a:pPr>
            <a:r>
              <a:rPr lang="en" sz="1100" b="1" dirty="0">
                <a:latin typeface="Arial" panose="020B0604020202020204" pitchFamily="34" charset="0"/>
                <a:ea typeface="Roboto"/>
                <a:cs typeface="Arial" panose="020B0604020202020204" pitchFamily="34" charset="0"/>
                <a:sym typeface="Roboto"/>
              </a:rPr>
              <a:t>The model was able to correctly differentiate between loan defaulted and not in 75,77% cases.</a:t>
            </a:r>
          </a:p>
          <a:p>
            <a:pPr marL="285750" lvl="0" indent="-184150" algn="l" rtl="0">
              <a:spcBef>
                <a:spcPts val="0"/>
              </a:spcBef>
              <a:spcAft>
                <a:spcPts val="0"/>
              </a:spcAft>
              <a:buClr>
                <a:srgbClr val="000000"/>
              </a:buClr>
              <a:buSzPts val="1100"/>
              <a:buFont typeface="Roboto"/>
              <a:buChar char="➔"/>
            </a:pPr>
            <a:r>
              <a:rPr lang="en" sz="1100" b="1" dirty="0">
                <a:latin typeface="Arial" panose="020B0604020202020204" pitchFamily="34" charset="0"/>
                <a:ea typeface="Roboto"/>
                <a:cs typeface="Arial" panose="020B0604020202020204" pitchFamily="34" charset="0"/>
                <a:sym typeface="Roboto"/>
              </a:rPr>
              <a:t>It fails to predict only 4% of all clients with loan default. </a:t>
            </a:r>
          </a:p>
          <a:p>
            <a:pPr marL="285750" lvl="0" indent="-184150" algn="l" rtl="0">
              <a:spcBef>
                <a:spcPts val="0"/>
              </a:spcBef>
              <a:spcAft>
                <a:spcPts val="0"/>
              </a:spcAft>
              <a:buClr>
                <a:srgbClr val="000000"/>
              </a:buClr>
              <a:buSzPts val="1100"/>
              <a:buFont typeface="Roboto"/>
              <a:buChar char="➔"/>
            </a:pPr>
            <a:r>
              <a:rPr lang="en-US" sz="1100" b="1" dirty="0">
                <a:latin typeface="Arial" panose="020B0604020202020204" pitchFamily="34" charset="0"/>
                <a:ea typeface="Roboto"/>
                <a:cs typeface="Arial" panose="020B0604020202020204" pitchFamily="34" charset="0"/>
              </a:rPr>
              <a:t>It showed a well-calibrated likelihood score that can be used to target interventions and support most accurately.</a:t>
            </a:r>
            <a:endParaRPr sz="1100" b="1" dirty="0">
              <a:latin typeface="Arial" panose="020B0604020202020204" pitchFamily="34" charset="0"/>
              <a:ea typeface="Roboto"/>
              <a:cs typeface="Arial" panose="020B0604020202020204" pitchFamily="34" charset="0"/>
              <a:sym typeface="Roboto"/>
            </a:endParaRPr>
          </a:p>
        </p:txBody>
      </p:sp>
      <p:sp>
        <p:nvSpPr>
          <p:cNvPr id="11" name="Google Shape;149;p8">
            <a:extLst>
              <a:ext uri="{FF2B5EF4-FFF2-40B4-BE49-F238E27FC236}">
                <a16:creationId xmlns:a16="http://schemas.microsoft.com/office/drawing/2014/main" id="{5393AD8D-70BF-4C16-B81C-EF70BFF3B32A}"/>
              </a:ext>
            </a:extLst>
          </p:cNvPr>
          <p:cNvSpPr txBox="1"/>
          <p:nvPr/>
        </p:nvSpPr>
        <p:spPr>
          <a:xfrm>
            <a:off x="520700" y="1547075"/>
            <a:ext cx="163195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95000"/>
              </a:lnSpc>
              <a:spcBef>
                <a:spcPts val="0"/>
              </a:spcBef>
              <a:spcAft>
                <a:spcPts val="0"/>
              </a:spcAft>
              <a:buNone/>
            </a:pPr>
            <a:r>
              <a:rPr lang="en" sz="1200" b="1" dirty="0">
                <a:solidFill>
                  <a:srgbClr val="000000"/>
                </a:solidFill>
                <a:latin typeface="Arial" panose="020B0604020202020204" pitchFamily="34" charset="0"/>
                <a:ea typeface="Google Sans SemiBold"/>
                <a:cs typeface="Arial" panose="020B0604020202020204" pitchFamily="34" charset="0"/>
                <a:sym typeface="Google Sans SemiBold"/>
              </a:rPr>
              <a:t>Project Overview</a:t>
            </a:r>
            <a:endParaRPr sz="12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12" name="Google Shape;149;p8">
            <a:extLst>
              <a:ext uri="{FF2B5EF4-FFF2-40B4-BE49-F238E27FC236}">
                <a16:creationId xmlns:a16="http://schemas.microsoft.com/office/drawing/2014/main" id="{22C2E344-5EE6-4A8D-BAE6-C8232B95EC54}"/>
              </a:ext>
            </a:extLst>
          </p:cNvPr>
          <p:cNvSpPr txBox="1"/>
          <p:nvPr/>
        </p:nvSpPr>
        <p:spPr>
          <a:xfrm>
            <a:off x="514350" y="4950675"/>
            <a:ext cx="163195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95000"/>
              </a:lnSpc>
              <a:spcBef>
                <a:spcPts val="0"/>
              </a:spcBef>
              <a:spcAft>
                <a:spcPts val="0"/>
              </a:spcAft>
              <a:buNone/>
            </a:pPr>
            <a:r>
              <a:rPr lang="en" sz="1200" b="1" dirty="0">
                <a:solidFill>
                  <a:srgbClr val="000000"/>
                </a:solidFill>
                <a:latin typeface="Arial" panose="020B0604020202020204" pitchFamily="34" charset="0"/>
                <a:ea typeface="Google Sans SemiBold"/>
                <a:cs typeface="Arial" panose="020B0604020202020204" pitchFamily="34" charset="0"/>
                <a:sym typeface="Google Sans SemiBold"/>
              </a:rPr>
              <a:t>Results</a:t>
            </a:r>
            <a:endParaRPr sz="12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13" name="Google Shape;149;p8">
            <a:extLst>
              <a:ext uri="{FF2B5EF4-FFF2-40B4-BE49-F238E27FC236}">
                <a16:creationId xmlns:a16="http://schemas.microsoft.com/office/drawing/2014/main" id="{5AFB9CE7-1204-4C48-9802-1A28F520C48C}"/>
              </a:ext>
            </a:extLst>
          </p:cNvPr>
          <p:cNvSpPr txBox="1"/>
          <p:nvPr/>
        </p:nvSpPr>
        <p:spPr>
          <a:xfrm>
            <a:off x="3409950" y="1547075"/>
            <a:ext cx="163195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lnSpc>
                <a:spcPct val="95000"/>
              </a:lnSpc>
              <a:spcBef>
                <a:spcPts val="0"/>
              </a:spcBef>
              <a:spcAft>
                <a:spcPts val="0"/>
              </a:spcAft>
              <a:buNone/>
            </a:pPr>
            <a:r>
              <a:rPr lang="en" sz="1200" b="1" dirty="0">
                <a:solidFill>
                  <a:srgbClr val="000000"/>
                </a:solidFill>
                <a:latin typeface="Arial" panose="020B0604020202020204" pitchFamily="34" charset="0"/>
                <a:ea typeface="Google Sans SemiBold"/>
                <a:cs typeface="Arial" panose="020B0604020202020204" pitchFamily="34" charset="0"/>
                <a:sym typeface="Google Sans SemiBold"/>
              </a:rPr>
              <a:t>Final Insights</a:t>
            </a:r>
            <a:endParaRPr sz="12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pic>
        <p:nvPicPr>
          <p:cNvPr id="17" name="Picture 16">
            <a:extLst>
              <a:ext uri="{FF2B5EF4-FFF2-40B4-BE49-F238E27FC236}">
                <a16:creationId xmlns:a16="http://schemas.microsoft.com/office/drawing/2014/main" id="{6407B1F8-BA94-4192-B640-FF6443B9162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206750" y="5215775"/>
            <a:ext cx="3111500" cy="23216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477</TotalTime>
  <Words>270</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Google Sans SemiBold</vt:lpstr>
      <vt:lpstr>Google Sans</vt:lpstr>
      <vt:lpstr>Arial</vt:lpstr>
      <vt:lpstr>PT Sans Narrow</vt:lpstr>
      <vt:lpstr>Roboto</vt:lpstr>
      <vt:lpstr>Work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Aleksandar Osmanli</cp:lastModifiedBy>
  <cp:revision>21</cp:revision>
  <cp:lastPrinted>2024-12-23T20:47:05Z</cp:lastPrinted>
  <dcterms:modified xsi:type="dcterms:W3CDTF">2024-12-23T22:36:07Z</dcterms:modified>
</cp:coreProperties>
</file>